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Roboto"/>
      <p:regular r:id="rId13"/>
      <p:bold r:id="rId14"/>
      <p:italic r:id="rId15"/>
      <p:boldItalic r:id="rId16"/>
    </p:embeddedFont>
    <p:embeddedFont>
      <p:font typeface="Roboto Mon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1" roundtripDataSignature="AMtx7mgntHWIA0rSH3TZo+D8s+rHsG5G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font" Target="fonts/Roboto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RobotoMono-regular.fntdata"/><Relationship Id="rId16" Type="http://schemas.openxmlformats.org/officeDocument/2006/relationships/font" Target="fonts/Roboto-boldItalic.fntdata"/><Relationship Id="rId5" Type="http://schemas.openxmlformats.org/officeDocument/2006/relationships/slide" Target="slides/slide1.xml"/><Relationship Id="rId19" Type="http://schemas.openxmlformats.org/officeDocument/2006/relationships/font" Target="fonts/RobotoMono-italic.fntdata"/><Relationship Id="rId6" Type="http://schemas.openxmlformats.org/officeDocument/2006/relationships/slide" Target="slides/slide2.xml"/><Relationship Id="rId18" Type="http://schemas.openxmlformats.org/officeDocument/2006/relationships/font" Target="fonts/RobotoMon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" name="Google Shape;5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" name="Google Shape;77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" name="Google Shape;13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" name="Google Shape;17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" name="Google Shape;21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5" name="Google Shape;25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9" name="Google Shape;29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3" name="Google Shape;33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7" name="Google Shape;37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1" name="Google Shape;41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12.png"/><Relationship Id="rId5" Type="http://schemas.openxmlformats.org/officeDocument/2006/relationships/image" Target="../media/image8.png"/><Relationship Id="rId6" Type="http://schemas.openxmlformats.org/officeDocument/2006/relationships/image" Target="../media/image21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Relationship Id="rId6" Type="http://schemas.openxmlformats.org/officeDocument/2006/relationships/image" Target="../media/image6.png"/><Relationship Id="rId7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15.png"/><Relationship Id="rId7" Type="http://schemas.openxmlformats.org/officeDocument/2006/relationships/image" Target="../media/image2.png"/><Relationship Id="rId8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ono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Registros del Procesador ARM de 64 Bits (AArch64)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Exploraremos la arquitectura ARMv8 y sus registros de 64 bits. Esta presentación detalla las diferencias clave con los procesadores de 32 bits. Nos centraremos en el funcionamiento específico de los registros ARM64.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"/>
          <p:cNvSpPr/>
          <p:nvPr/>
        </p:nvSpPr>
        <p:spPr>
          <a:xfrm>
            <a:off x="793790" y="2998633"/>
            <a:ext cx="119595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ono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Registros Enteros Generales (AArch64)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793790" y="4535924"/>
            <a:ext cx="510302" cy="510302"/>
          </a:xfrm>
          <a:prstGeom prst="roundRect">
            <a:avLst>
              <a:gd fmla="val 6667" name="adj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2"/>
          <p:cNvSpPr/>
          <p:nvPr/>
        </p:nvSpPr>
        <p:spPr>
          <a:xfrm>
            <a:off x="878860" y="4578429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Roboto Mono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"/>
          <p:cNvSpPr/>
          <p:nvPr/>
        </p:nvSpPr>
        <p:spPr>
          <a:xfrm>
            <a:off x="1530906" y="4613791"/>
            <a:ext cx="4846320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Registros de Propósito General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1530868" y="5499734"/>
            <a:ext cx="5642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El procesador dispone de 31 registros, desde x0 hasta x30.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7457003" y="4535924"/>
            <a:ext cx="510302" cy="510302"/>
          </a:xfrm>
          <a:prstGeom prst="roundRect">
            <a:avLst>
              <a:gd fmla="val 6667" name="adj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7542074" y="4578429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Roboto Mono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8194119" y="4613791"/>
            <a:ext cx="371558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Parámetros y Resultados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8194119" y="5483372"/>
            <a:ext cx="5642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Los registros x0-x7 son volátiles, usados para funciones.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793790" y="6283643"/>
            <a:ext cx="510302" cy="510302"/>
          </a:xfrm>
          <a:prstGeom prst="roundRect">
            <a:avLst>
              <a:gd fmla="val 6667" name="adj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878860" y="6326148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Roboto Mono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1530906" y="6361509"/>
            <a:ext cx="339244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Registros Preservados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"/>
          <p:cNvSpPr/>
          <p:nvPr/>
        </p:nvSpPr>
        <p:spPr>
          <a:xfrm>
            <a:off x="1530918" y="7322128"/>
            <a:ext cx="5642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Los registros x19-x28 son no volátiles, mantenidos por las funciones.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7457003" y="6283643"/>
            <a:ext cx="510302" cy="510302"/>
          </a:xfrm>
          <a:prstGeom prst="roundRect">
            <a:avLst>
              <a:gd fmla="val 6667" name="adj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7542074" y="6326148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Roboto Mono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"/>
          <p:cNvSpPr/>
          <p:nvPr/>
        </p:nvSpPr>
        <p:spPr>
          <a:xfrm>
            <a:off x="8194119" y="6361509"/>
            <a:ext cx="306943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Punteros Especiales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8194119" y="7322178"/>
            <a:ext cx="5642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x29 es el puntero de marco (fp), y x30 es el registro de retorno (lr). El registro x31 está reservado.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ono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Acceso y Características de los Registros Enteros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Tamaño Flexible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793790" y="4569738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Cada registro puede ser de 64 bits (xN) o 32 bits (wN). Las operaciones de 32 bits se extienden a cero en 64 bits.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5332928" y="398859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Uso Temporal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5332928" y="456973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Los registros x16-x17 son para llamadas temporales a funciones. El registro x18 está reservado para la plataforma.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9872067" y="398859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PC y SP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9872067" y="4569738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El Contador de Programa (PC) y el Puntero de Pila (SP) no se indexan como xN. Tienen acceso limitado.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1" name="Google Shape;9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3162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4"/>
          <p:cNvSpPr/>
          <p:nvPr/>
        </p:nvSpPr>
        <p:spPr>
          <a:xfrm>
            <a:off x="6218873" y="575548"/>
            <a:ext cx="7679055" cy="1308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0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Roboto Mono"/>
              <a:buNone/>
            </a:pPr>
            <a:r>
              <a:rPr b="0" i="0" lang="en-US" sz="4100" u="none" cap="none" strike="noStrik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Registros de Punto Flotante y SIMD</a:t>
            </a:r>
            <a:endParaRPr b="0" i="0" sz="4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3" name="Google Shape;93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18873" y="2197418"/>
            <a:ext cx="523161" cy="52316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"/>
          <p:cNvSpPr/>
          <p:nvPr/>
        </p:nvSpPr>
        <p:spPr>
          <a:xfrm>
            <a:off x="6218873" y="2929771"/>
            <a:ext cx="2385298" cy="3269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50"/>
              <a:buFont typeface="Roboto Mono"/>
              <a:buNone/>
            </a:pPr>
            <a:r>
              <a:rPr b="0" i="0" lang="en-US" sz="205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Registros SIMD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6218873" y="3382208"/>
            <a:ext cx="2385298" cy="10044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Roboto"/>
              <a:buNone/>
            </a:pPr>
            <a:r>
              <a:rPr b="0" i="0" lang="en-US" sz="160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Existen 32 registros, de v0 a v31. Cada uno tiene 128 bits para cálculos.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6" name="Google Shape;96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865751" y="2197418"/>
            <a:ext cx="523161" cy="52316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4"/>
          <p:cNvSpPr/>
          <p:nvPr/>
        </p:nvSpPr>
        <p:spPr>
          <a:xfrm>
            <a:off x="8865751" y="2929771"/>
            <a:ext cx="2385298" cy="6538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50"/>
              <a:buFont typeface="Roboto Mono"/>
              <a:buNone/>
            </a:pPr>
            <a:r>
              <a:rPr b="0" i="0" lang="en-US" sz="205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Parámetros Volátiles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8865751" y="3709154"/>
            <a:ext cx="2385298" cy="1339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Roboto"/>
              <a:buNone/>
            </a:pPr>
            <a:r>
              <a:rPr b="0" i="0" lang="en-US" sz="160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Los registros v0-v7 manejan parámetros y resultados de punto flotante. Son volátiles.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9" name="Google Shape;99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512629" y="2197418"/>
            <a:ext cx="523161" cy="52316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"/>
          <p:cNvSpPr/>
          <p:nvPr/>
        </p:nvSpPr>
        <p:spPr>
          <a:xfrm>
            <a:off x="11512629" y="2929771"/>
            <a:ext cx="2385298" cy="6538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50"/>
              <a:buFont typeface="Roboto Mono"/>
              <a:buNone/>
            </a:pPr>
            <a:r>
              <a:rPr b="0" i="0" lang="en-US" sz="205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Registros No Volátiles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11512629" y="3709154"/>
            <a:ext cx="2385298" cy="10044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Roboto"/>
              <a:buNone/>
            </a:pPr>
            <a:r>
              <a:rPr b="0" i="0" lang="en-US" sz="160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v8-v15 tienen una parte baja (64 bits) no volátil. La parte alta es volátil.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2" name="Google Shape;102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18873" y="5466874"/>
            <a:ext cx="523161" cy="52316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"/>
          <p:cNvSpPr/>
          <p:nvPr/>
        </p:nvSpPr>
        <p:spPr>
          <a:xfrm>
            <a:off x="6218873" y="6199227"/>
            <a:ext cx="2385298" cy="3269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50"/>
              <a:buFont typeface="Roboto Mono"/>
              <a:buNone/>
            </a:pPr>
            <a:r>
              <a:rPr b="0" i="0" lang="en-US" sz="205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Uso Temporal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6218873" y="6651665"/>
            <a:ext cx="2385298" cy="10044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Roboto"/>
              <a:buNone/>
            </a:pPr>
            <a:r>
              <a:rPr b="0" i="0" lang="en-US" sz="160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Los registros v16-v31 son volátiles y se usan para operaciones temporales.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0" name="Google Shape;11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007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5"/>
          <p:cNvSpPr/>
          <p:nvPr/>
        </p:nvSpPr>
        <p:spPr>
          <a:xfrm>
            <a:off x="720566" y="566142"/>
            <a:ext cx="7702868" cy="12870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50"/>
              <a:buFont typeface="Roboto Mono"/>
              <a:buNone/>
            </a:pPr>
            <a:r>
              <a:rPr b="0" i="0" lang="en-US" sz="4050" u="none" cap="none" strike="noStrik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Accesos y Modos de los Registros SIMD</a:t>
            </a:r>
            <a:endParaRPr b="0" i="0" sz="4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12" name="Google Shape;11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0566" y="2162056"/>
            <a:ext cx="1029533" cy="1515547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5"/>
          <p:cNvSpPr/>
          <p:nvPr/>
        </p:nvSpPr>
        <p:spPr>
          <a:xfrm>
            <a:off x="2058948" y="2367915"/>
            <a:ext cx="2573774" cy="3217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Roboto Mono"/>
              <a:buNone/>
            </a:pPr>
            <a:r>
              <a:rPr b="0" i="0" lang="en-US" sz="20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Acceso Flexible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5"/>
          <p:cNvSpPr/>
          <p:nvPr/>
        </p:nvSpPr>
        <p:spPr>
          <a:xfrm>
            <a:off x="2058948" y="2813090"/>
            <a:ext cx="6364486" cy="658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Roboto"/>
              <a:buNone/>
            </a:pPr>
            <a:r>
              <a:rPr b="0" i="0" lang="en-US" sz="160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Se accede como qN (128 bits), dN (64 bits), sN (32 bits), hN (16 bits), o bN (8 bits).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15" name="Google Shape;115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0566" y="3677603"/>
            <a:ext cx="1029533" cy="123539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5"/>
          <p:cNvSpPr/>
          <p:nvPr/>
        </p:nvSpPr>
        <p:spPr>
          <a:xfrm>
            <a:off x="2058948" y="3883462"/>
            <a:ext cx="2573774" cy="3217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Roboto Mono"/>
              <a:buNone/>
            </a:pPr>
            <a:r>
              <a:rPr b="0" i="0" lang="en-US" sz="20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Subregistros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2058948" y="4328636"/>
            <a:ext cx="6364486" cy="3293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Roboto"/>
              <a:buNone/>
            </a:pPr>
            <a:r>
              <a:rPr b="0" i="0" lang="en-US" sz="160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Solo acceden a los bits inferiores del registro, optimizando el uso.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18" name="Google Shape;118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0566" y="4912995"/>
            <a:ext cx="1029533" cy="1515547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5"/>
          <p:cNvSpPr/>
          <p:nvPr/>
        </p:nvSpPr>
        <p:spPr>
          <a:xfrm>
            <a:off x="2058948" y="5118854"/>
            <a:ext cx="2573774" cy="3217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Roboto Mono"/>
              <a:buNone/>
            </a:pPr>
            <a:r>
              <a:rPr b="0" i="0" lang="en-US" sz="20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Optimización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2058948" y="5564029"/>
            <a:ext cx="6364486" cy="658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Roboto"/>
              <a:buNone/>
            </a:pPr>
            <a:r>
              <a:rPr b="0" i="0" lang="en-US" sz="160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Cruciales para operaciones vectoriales y de punto flotante. Ideales para procesamiento multimedia.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1" name="Google Shape;121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20566" y="6428542"/>
            <a:ext cx="1029533" cy="1235393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5"/>
          <p:cNvSpPr/>
          <p:nvPr/>
        </p:nvSpPr>
        <p:spPr>
          <a:xfrm>
            <a:off x="2058948" y="6634401"/>
            <a:ext cx="2640330" cy="3217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Roboto Mono"/>
              <a:buNone/>
            </a:pPr>
            <a:r>
              <a:rPr b="0" i="0" lang="en-US" sz="20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Cálculos Avanzados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2058948" y="7079575"/>
            <a:ext cx="6364486" cy="3293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Roboto"/>
              <a:buNone/>
            </a:pPr>
            <a:r>
              <a:rPr b="0" i="0" lang="en-US" sz="160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Imprescindibles en cálculos científicos y complejos.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9" name="Google Shape;12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6"/>
          <p:cNvSpPr/>
          <p:nvPr/>
        </p:nvSpPr>
        <p:spPr>
          <a:xfrm>
            <a:off x="793790" y="108977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ono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Registro de Control de Punto Flotante (FPCR)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6"/>
          <p:cNvSpPr/>
          <p:nvPr/>
        </p:nvSpPr>
        <p:spPr>
          <a:xfrm>
            <a:off x="793790" y="2847499"/>
            <a:ext cx="3664863" cy="2395657"/>
          </a:xfrm>
          <a:prstGeom prst="roundRect">
            <a:avLst>
              <a:gd fmla="val 1420" name="adj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6"/>
          <p:cNvSpPr/>
          <p:nvPr/>
        </p:nvSpPr>
        <p:spPr>
          <a:xfrm>
            <a:off x="1020604" y="30743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Función del FPCR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6"/>
          <p:cNvSpPr/>
          <p:nvPr/>
        </p:nvSpPr>
        <p:spPr>
          <a:xfrm>
            <a:off x="1020604" y="3564731"/>
            <a:ext cx="321123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El registro FPCR controla las excepciones. También gestiona los modos de operación FP/SIMD.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6"/>
          <p:cNvSpPr/>
          <p:nvPr/>
        </p:nvSpPr>
        <p:spPr>
          <a:xfrm>
            <a:off x="4685467" y="2847499"/>
            <a:ext cx="3664863" cy="2395657"/>
          </a:xfrm>
          <a:prstGeom prst="roundRect">
            <a:avLst>
              <a:gd fmla="val 1420" name="adj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6"/>
          <p:cNvSpPr/>
          <p:nvPr/>
        </p:nvSpPr>
        <p:spPr>
          <a:xfrm>
            <a:off x="4912281" y="30743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Configuración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6"/>
          <p:cNvSpPr/>
          <p:nvPr/>
        </p:nvSpPr>
        <p:spPr>
          <a:xfrm>
            <a:off x="4912281" y="3564731"/>
            <a:ext cx="321123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Incluye campos como el modo de redondeo (bits 23-22), vaciado a cero, y NaN predeterminados.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793800" y="5469976"/>
            <a:ext cx="7556400" cy="1933200"/>
          </a:xfrm>
          <a:prstGeom prst="roundRect">
            <a:avLst>
              <a:gd fmla="val 2038" name="adj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6"/>
          <p:cNvSpPr/>
          <p:nvPr/>
        </p:nvSpPr>
        <p:spPr>
          <a:xfrm>
            <a:off x="1020604" y="5696783"/>
            <a:ext cx="420016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Precisión y Comportamiento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6"/>
          <p:cNvSpPr/>
          <p:nvPr/>
        </p:nvSpPr>
        <p:spPr>
          <a:xfrm>
            <a:off x="1020604" y="6504752"/>
            <a:ext cx="7102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Requiere una configuración precisa para el comportamiento esperado. Afecta todas las instrucciones de punto flotante.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/>
          <p:nvPr/>
        </p:nvSpPr>
        <p:spPr>
          <a:xfrm>
            <a:off x="793790" y="1251109"/>
            <a:ext cx="11636335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ono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Otros Registros del Sistema en ARM64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"/>
          <p:cNvSpPr/>
          <p:nvPr/>
        </p:nvSpPr>
        <p:spPr>
          <a:xfrm>
            <a:off x="793790" y="3729276"/>
            <a:ext cx="378523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Identificadores de Subproceso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7"/>
          <p:cNvSpPr/>
          <p:nvPr/>
        </p:nvSpPr>
        <p:spPr>
          <a:xfrm>
            <a:off x="793790" y="4574024"/>
            <a:ext cx="378523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Incluyen TPIDR_EL0, TPIDRRO_EL0, y TPIDR_EL1. Son cruciales para el sistema.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8" name="Google Shape;14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9" name="Google Shape;14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71411" y="4209098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7"/>
          <p:cNvSpPr/>
          <p:nvPr/>
        </p:nvSpPr>
        <p:spPr>
          <a:xfrm>
            <a:off x="9937790" y="2591514"/>
            <a:ext cx="3898821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Gestión del Sistema Operativo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7"/>
          <p:cNvSpPr/>
          <p:nvPr/>
        </p:nvSpPr>
        <p:spPr>
          <a:xfrm>
            <a:off x="9937790" y="3436263"/>
            <a:ext cx="38988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Utilizados por el sistema operativo. Facilitan el manejo de contexto de los procesos.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52" name="Google Shape;152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3" name="Google Shape;153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70307" y="3258026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7"/>
          <p:cNvSpPr/>
          <p:nvPr/>
        </p:nvSpPr>
        <p:spPr>
          <a:xfrm>
            <a:off x="9937790" y="522124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Soporte Avanzado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7"/>
          <p:cNvSpPr/>
          <p:nvPr/>
        </p:nvSpPr>
        <p:spPr>
          <a:xfrm>
            <a:off x="9937790" y="5711666"/>
            <a:ext cx="38988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Proporcionan un soporte robusto. Son esenciales para la virtualización y multiprocesamiento.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56" name="Google Shape;156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7" name="Google Shape;157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694533" y="5984200"/>
            <a:ext cx="339328" cy="424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"/>
          <p:cNvSpPr/>
          <p:nvPr/>
        </p:nvSpPr>
        <p:spPr>
          <a:xfrm>
            <a:off x="793790" y="461974"/>
            <a:ext cx="77574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ono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Resumen y Usos Prácticos</a:t>
            </a:r>
            <a:endParaRPr b="0" i="0" sz="4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793790" y="2440781"/>
            <a:ext cx="2173724" cy="1306949"/>
          </a:xfrm>
          <a:prstGeom prst="roundRect">
            <a:avLst>
              <a:gd fmla="val 2603" name="adj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8"/>
          <p:cNvSpPr/>
          <p:nvPr/>
        </p:nvSpPr>
        <p:spPr>
          <a:xfrm>
            <a:off x="1721167" y="2894886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500"/>
              <a:buFont typeface="Roboto Mono"/>
              <a:buNone/>
            </a:pPr>
            <a:r>
              <a:rPr b="0" i="0" lang="en-US" sz="25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3194328" y="2274520"/>
            <a:ext cx="3231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Arquitectura Potente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8"/>
          <p:cNvSpPr/>
          <p:nvPr/>
        </p:nvSpPr>
        <p:spPr>
          <a:xfrm>
            <a:off x="3194328" y="3158014"/>
            <a:ext cx="877800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ARM64 es una arquitectura potente. Sus registros están optimizados para el rendimiento.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8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fmla="val 223256" name="adj"/>
            </a:avLst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8"/>
          <p:cNvSpPr/>
          <p:nvPr/>
        </p:nvSpPr>
        <p:spPr>
          <a:xfrm>
            <a:off x="793790" y="3861078"/>
            <a:ext cx="4347567" cy="1306949"/>
          </a:xfrm>
          <a:prstGeom prst="roundRect">
            <a:avLst>
              <a:gd fmla="val 2603" name="adj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8"/>
          <p:cNvSpPr/>
          <p:nvPr/>
        </p:nvSpPr>
        <p:spPr>
          <a:xfrm>
            <a:off x="2808089" y="4315182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500"/>
              <a:buFont typeface="Roboto Mono"/>
              <a:buNone/>
            </a:pPr>
            <a:r>
              <a:rPr b="0" i="0" lang="en-US" sz="25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8"/>
          <p:cNvSpPr/>
          <p:nvPr/>
        </p:nvSpPr>
        <p:spPr>
          <a:xfrm>
            <a:off x="5368171" y="3713630"/>
            <a:ext cx="2907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Registros Diversos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8"/>
          <p:cNvSpPr/>
          <p:nvPr/>
        </p:nvSpPr>
        <p:spPr>
          <a:xfrm>
            <a:off x="5368171" y="4578310"/>
            <a:ext cx="81329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Existe una clara división entre registros enteros, punto flotante/SIMD, y de sistema.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8"/>
          <p:cNvSpPr/>
          <p:nvPr/>
        </p:nvSpPr>
        <p:spPr>
          <a:xfrm>
            <a:off x="5254704" y="5152787"/>
            <a:ext cx="8468558" cy="15240"/>
          </a:xfrm>
          <a:prstGeom prst="roundRect">
            <a:avLst>
              <a:gd fmla="val 223256" name="adj"/>
            </a:avLst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8"/>
          <p:cNvSpPr/>
          <p:nvPr/>
        </p:nvSpPr>
        <p:spPr>
          <a:xfrm>
            <a:off x="793790" y="5281374"/>
            <a:ext cx="6521410" cy="1669852"/>
          </a:xfrm>
          <a:prstGeom prst="roundRect">
            <a:avLst>
              <a:gd fmla="val 2038" name="adj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8"/>
          <p:cNvSpPr/>
          <p:nvPr/>
        </p:nvSpPr>
        <p:spPr>
          <a:xfrm>
            <a:off x="3895011" y="5916930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500"/>
              <a:buFont typeface="Roboto Mono"/>
              <a:buNone/>
            </a:pPr>
            <a:r>
              <a:rPr b="0" i="0" lang="en-US" sz="25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8"/>
          <p:cNvSpPr/>
          <p:nvPr/>
        </p:nvSpPr>
        <p:spPr>
          <a:xfrm>
            <a:off x="7542014" y="550818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Roboto Mono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Roboto Mono"/>
                <a:ea typeface="Roboto Mono"/>
                <a:cs typeface="Roboto Mono"/>
                <a:sym typeface="Roboto Mono"/>
              </a:rPr>
              <a:t>Usos Amplios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8"/>
          <p:cNvSpPr/>
          <p:nvPr/>
        </p:nvSpPr>
        <p:spPr>
          <a:xfrm>
            <a:off x="7542014" y="5998607"/>
            <a:ext cx="606778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Esencial en dispositivos móviles, servidores, supercomputadoras y la nube.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